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Master+xml" PartName="/ppt/slideMasters/slideMaster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1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1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8229600" cx="14630400"/>
  <p:notesSz cx="8229600" cy="14630400"/>
  <p:defaultTextStyle>
    <a:defPPr lvl="0">
      <a:defRPr lang="en-US"/>
    </a:defPPr>
    <a:lvl1pPr defTabSz="914400" eaLnBrk="1" hangingPunct="1" latinLnBrk="0" lvl="0" marL="0" rtl="0" algn="l">
      <a:defRPr kern="1200" sz="1800">
        <a:solidFill>
          <a:schemeClr val="tx1"/>
        </a:solidFill>
        <a:latin typeface="+mn-lt"/>
        <a:ea typeface="+mn-ea"/>
        <a:cs typeface="+mn-cs"/>
      </a:defRPr>
    </a:lvl1pPr>
    <a:lvl2pPr defTabSz="914400" eaLnBrk="1" hangingPunct="1" latinLnBrk="0" lvl="1" marL="457200" rtl="0" algn="l">
      <a:defRPr kern="1200" sz="1800">
        <a:solidFill>
          <a:schemeClr val="tx1"/>
        </a:solidFill>
        <a:latin typeface="+mn-lt"/>
        <a:ea typeface="+mn-ea"/>
        <a:cs typeface="+mn-cs"/>
      </a:defRPr>
    </a:lvl2pPr>
    <a:lvl3pPr defTabSz="914400" eaLnBrk="1" hangingPunct="1" latinLnBrk="0" lvl="2" marL="914400" rtl="0" algn="l">
      <a:defRPr kern="1200" sz="1800">
        <a:solidFill>
          <a:schemeClr val="tx1"/>
        </a:solidFill>
        <a:latin typeface="+mn-lt"/>
        <a:ea typeface="+mn-ea"/>
        <a:cs typeface="+mn-cs"/>
      </a:defRPr>
    </a:lvl3pPr>
    <a:lvl4pPr defTabSz="914400" eaLnBrk="1" hangingPunct="1" latinLnBrk="0" lvl="3" marL="1371600" rtl="0" algn="l">
      <a:defRPr kern="1200" sz="1800">
        <a:solidFill>
          <a:schemeClr val="tx1"/>
        </a:solidFill>
        <a:latin typeface="+mn-lt"/>
        <a:ea typeface="+mn-ea"/>
        <a:cs typeface="+mn-cs"/>
      </a:defRPr>
    </a:lvl4pPr>
    <a:lvl5pPr defTabSz="914400" eaLnBrk="1" hangingPunct="1" latinLnBrk="0" lvl="4" marL="1828800" rtl="0" algn="l">
      <a:defRPr kern="1200" sz="1800">
        <a:solidFill>
          <a:schemeClr val="tx1"/>
        </a:solidFill>
        <a:latin typeface="+mn-lt"/>
        <a:ea typeface="+mn-ea"/>
        <a:cs typeface="+mn-cs"/>
      </a:defRPr>
    </a:lvl5pPr>
    <a:lvl6pPr defTabSz="914400" eaLnBrk="1" hangingPunct="1" latinLnBrk="0" lvl="5" marL="2286000" rtl="0" algn="l">
      <a:defRPr kern="1200" sz="1800">
        <a:solidFill>
          <a:schemeClr val="tx1"/>
        </a:solidFill>
        <a:latin typeface="+mn-lt"/>
        <a:ea typeface="+mn-ea"/>
        <a:cs typeface="+mn-cs"/>
      </a:defRPr>
    </a:lvl6pPr>
    <a:lvl7pPr defTabSz="914400" eaLnBrk="1" hangingPunct="1" latinLnBrk="0" lvl="6" marL="2743200" rtl="0" algn="l">
      <a:defRPr kern="1200" sz="1800">
        <a:solidFill>
          <a:schemeClr val="tx1"/>
        </a:solidFill>
        <a:latin typeface="+mn-lt"/>
        <a:ea typeface="+mn-ea"/>
        <a:cs typeface="+mn-cs"/>
      </a:defRPr>
    </a:lvl7pPr>
    <a:lvl8pPr defTabSz="914400" eaLnBrk="1" hangingPunct="1" latinLnBrk="0" lvl="7" marL="3200400" rtl="0" algn="l">
      <a:defRPr kern="1200" sz="1800">
        <a:solidFill>
          <a:schemeClr val="tx1"/>
        </a:solidFill>
        <a:latin typeface="+mn-lt"/>
        <a:ea typeface="+mn-ea"/>
        <a:cs typeface="+mn-cs"/>
      </a:defRPr>
    </a:lvl8pPr>
    <a:lvl9pPr defTabSz="914400" eaLnBrk="1" hangingPunct="1" latinLnBrk="0" lvl="8" marL="3657600" rtl="0" algn="l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>
        <p15:guide id="1" orient="horz" pos="2592">
          <p15:clr>
            <a:srgbClr val="000000"/>
          </p15:clr>
        </p15:guide>
        <p15:guide id="2" pos="4608">
          <p15:clr>
            <a:srgbClr val="000000"/>
          </p15:clr>
        </p15:guide>
      </p15:sldGuideLst>
    </p:ext>
  </p:extLst>
</p:presentation>
</file>

<file path=ppt/presProps1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1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592" orient="horz"/>
        <p:guide pos="460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viewProps" Target="viewProps1.xml"/><Relationship Id="rId3" Type="http://schemas.openxmlformats.org/officeDocument/2006/relationships/presProps" Target="presProps1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1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37C8DA-82A5-4BCE-BAC4-B3FD3B083062}" type="datetimeFigureOut">
              <a:rPr lang="en-IN" smtClean="0"/>
              <a:t>01-05-2025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62000" y="1096963"/>
            <a:ext cx="9753600" cy="5486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822325" y="6950075"/>
            <a:ext cx="6584950" cy="6583363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02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680F64-7AAE-44F8-9348-ECB730586D6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60463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9151A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22" name="Google Shape;22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1"/>
          <p:cNvSpPr/>
          <p:nvPr/>
        </p:nvSpPr>
        <p:spPr>
          <a:xfrm>
            <a:off x="6192154" y="1318582"/>
            <a:ext cx="7416300" cy="15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42"/>
              </a:lnSpc>
              <a:spcBef>
                <a:spcPts val="0"/>
              </a:spcBef>
              <a:spcAft>
                <a:spcPts val="0"/>
              </a:spcAft>
              <a:buClr>
                <a:srgbClr val="F5F0F0"/>
              </a:buClr>
              <a:buSzPts val="4850"/>
              <a:buFont typeface="Merriweather"/>
              <a:buNone/>
            </a:pPr>
            <a:r>
              <a:rPr b="0" i="0" lang="en-US" sz="4850" u="none" cap="none" strike="noStrike">
                <a:solidFill>
                  <a:srgbClr val="F5F0F0"/>
                </a:solidFill>
                <a:latin typeface="Merriweather"/>
                <a:ea typeface="Merriweather"/>
                <a:cs typeface="Merriweather"/>
                <a:sym typeface="Merriweather"/>
              </a:rPr>
              <a:t>SIMPLE ATM Simulation &amp; PIN Creation</a:t>
            </a:r>
            <a:endParaRPr b="0" i="0" sz="485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Google Shape;24;p1"/>
          <p:cNvSpPr/>
          <p:nvPr/>
        </p:nvSpPr>
        <p:spPr>
          <a:xfrm>
            <a:off x="6350197" y="3923243"/>
            <a:ext cx="7416300" cy="7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3157"/>
              </a:lnSpc>
              <a:spcBef>
                <a:spcPts val="0"/>
              </a:spcBef>
              <a:spcAft>
                <a:spcPts val="0"/>
              </a:spcAft>
              <a:buClr>
                <a:srgbClr val="E2E6E9"/>
              </a:buClr>
              <a:buSzPts val="1900"/>
              <a:buFont typeface="Merriweather"/>
              <a:buNone/>
            </a:pPr>
            <a:r>
              <a:rPr b="0" i="0" lang="en-US" sz="1900" u="none" cap="none" strike="noStrike">
                <a:solidFill>
                  <a:srgbClr val="E2E6E9"/>
                </a:solidFill>
                <a:latin typeface="Merriweather"/>
                <a:ea typeface="Merriweather"/>
                <a:cs typeface="Merriweather"/>
                <a:sym typeface="Merriweather"/>
              </a:rPr>
              <a:t>Overview of ATM simulation focusing on PIN creation and basic functionality</a:t>
            </a:r>
            <a:endParaRPr b="0" i="0" sz="19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Google Shape;25;p1"/>
          <p:cNvSpPr txBox="1"/>
          <p:nvPr/>
        </p:nvSpPr>
        <p:spPr>
          <a:xfrm>
            <a:off x="9144000" y="6251300"/>
            <a:ext cx="5486400" cy="6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def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</a:t>
            </a:r>
            <a:r>
              <a:rPr lang="en-US">
                <a:solidFill>
                  <a:srgbClr val="F3F3F3"/>
                </a:solidFill>
              </a:rPr>
              <a:t>P.MAHESH BABU(24KB1A04Q4)</a:t>
            </a:r>
            <a:endParaRPr>
              <a:solidFill>
                <a:srgbClr val="F3F3F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3F3F3"/>
                </a:solidFill>
              </a:rPr>
              <a:t>  CH.MANJITH(24KB1A0454)</a:t>
            </a:r>
            <a:endParaRPr>
              <a:solidFill>
                <a:srgbClr val="F3F3F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187768"/>
            <a:ext cx="74164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Introduction to ATM Simulation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3100507"/>
            <a:ext cx="3584853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125855" y="3362563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ATM Function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125855" y="3896082"/>
            <a:ext cx="3060740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Emulates basic cash withdrawal and PIN setup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695468" y="3100507"/>
            <a:ext cx="3584853" cy="2242066"/>
          </a:xfrm>
          <a:prstGeom prst="roundRect">
            <a:avLst>
              <a:gd name="adj" fmla="val 4624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4957524" y="3362563"/>
            <a:ext cx="3060740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Simulation Purpose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4957524" y="3896082"/>
            <a:ext cx="3060740" cy="11844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Practice programming logic with user interaction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5589389"/>
            <a:ext cx="7416403" cy="1452443"/>
          </a:xfrm>
          <a:prstGeom prst="roundRect">
            <a:avLst>
              <a:gd name="adj" fmla="val 7138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25855" y="5851446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Target Users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125855" y="6384965"/>
            <a:ext cx="6892290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Novice programmers learning input/output handling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2086689"/>
            <a:ext cx="6830616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Objective of the Project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3228142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665923" y="3312914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Primary Goal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665923" y="3846433"/>
            <a:ext cx="2751892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Allow user to create and verify a PIN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4726305" y="3228142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5528429" y="3312914"/>
            <a:ext cx="2751892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User Interaction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5528429" y="3846433"/>
            <a:ext cx="2751892" cy="7896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Simple input and validation flow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863798" y="5129689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665923" y="5214461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Foundation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1665923" y="5747980"/>
            <a:ext cx="6614279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Build understanding of programming essentials</a:t>
            </a:r>
            <a:endParaRPr lang="en-US" sz="19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36771" y="657463"/>
            <a:ext cx="7740134" cy="747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7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Algorithm for PIN Creation</a:t>
            </a:r>
            <a:endParaRPr lang="en-US" sz="4700" dirty="0"/>
          </a:p>
        </p:txBody>
      </p:sp>
      <p:sp>
        <p:nvSpPr>
          <p:cNvPr id="3" name="Shape 1"/>
          <p:cNvSpPr/>
          <p:nvPr/>
        </p:nvSpPr>
        <p:spPr>
          <a:xfrm>
            <a:off x="836771" y="1882735"/>
            <a:ext cx="179308" cy="899279"/>
          </a:xfrm>
          <a:prstGeom prst="roundRect">
            <a:avLst>
              <a:gd name="adj" fmla="val 56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1374696" y="1882735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 1</a:t>
            </a:r>
            <a:endParaRPr lang="en-US" sz="2350" dirty="0"/>
          </a:p>
        </p:txBody>
      </p:sp>
      <p:sp>
        <p:nvSpPr>
          <p:cNvPr id="5" name="Text 3"/>
          <p:cNvSpPr/>
          <p:nvPr/>
        </p:nvSpPr>
        <p:spPr>
          <a:xfrm>
            <a:off x="1374696" y="2399586"/>
            <a:ext cx="12418933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Prompt user to enter a new PIN</a:t>
            </a:r>
            <a:endParaRPr lang="en-US" sz="1850" dirty="0"/>
          </a:p>
        </p:txBody>
      </p:sp>
      <p:sp>
        <p:nvSpPr>
          <p:cNvPr id="6" name="Shape 4"/>
          <p:cNvSpPr/>
          <p:nvPr/>
        </p:nvSpPr>
        <p:spPr>
          <a:xfrm>
            <a:off x="1195387" y="3021092"/>
            <a:ext cx="179308" cy="899279"/>
          </a:xfrm>
          <a:prstGeom prst="roundRect">
            <a:avLst>
              <a:gd name="adj" fmla="val 56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7" name="Text 5"/>
          <p:cNvSpPr/>
          <p:nvPr/>
        </p:nvSpPr>
        <p:spPr>
          <a:xfrm>
            <a:off x="1733312" y="3021092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 2</a:t>
            </a:r>
            <a:endParaRPr lang="en-US" sz="2350" dirty="0"/>
          </a:p>
        </p:txBody>
      </p:sp>
      <p:sp>
        <p:nvSpPr>
          <p:cNvPr id="8" name="Text 6"/>
          <p:cNvSpPr/>
          <p:nvPr/>
        </p:nvSpPr>
        <p:spPr>
          <a:xfrm>
            <a:off x="1733312" y="3537942"/>
            <a:ext cx="12060317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Check PIN length and validity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1554004" y="4159448"/>
            <a:ext cx="179308" cy="899279"/>
          </a:xfrm>
          <a:prstGeom prst="roundRect">
            <a:avLst>
              <a:gd name="adj" fmla="val 56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2091928" y="4159448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 3</a:t>
            </a:r>
            <a:endParaRPr lang="en-US" sz="2350" dirty="0"/>
          </a:p>
        </p:txBody>
      </p:sp>
      <p:sp>
        <p:nvSpPr>
          <p:cNvPr id="11" name="Text 9"/>
          <p:cNvSpPr/>
          <p:nvPr/>
        </p:nvSpPr>
        <p:spPr>
          <a:xfrm>
            <a:off x="2091928" y="4676299"/>
            <a:ext cx="11701701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Confirm PIN by asking user to re-enter</a:t>
            </a:r>
            <a:endParaRPr lang="en-US" sz="1850" dirty="0"/>
          </a:p>
        </p:txBody>
      </p:sp>
      <p:sp>
        <p:nvSpPr>
          <p:cNvPr id="12" name="Shape 10"/>
          <p:cNvSpPr/>
          <p:nvPr/>
        </p:nvSpPr>
        <p:spPr>
          <a:xfrm>
            <a:off x="1912620" y="5297805"/>
            <a:ext cx="179308" cy="899279"/>
          </a:xfrm>
          <a:prstGeom prst="roundRect">
            <a:avLst>
              <a:gd name="adj" fmla="val 56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3" name="Text 11"/>
          <p:cNvSpPr/>
          <p:nvPr/>
        </p:nvSpPr>
        <p:spPr>
          <a:xfrm>
            <a:off x="2450544" y="5297805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 4</a:t>
            </a:r>
            <a:endParaRPr lang="en-US" sz="2350" dirty="0"/>
          </a:p>
        </p:txBody>
      </p:sp>
      <p:sp>
        <p:nvSpPr>
          <p:cNvPr id="14" name="Text 12"/>
          <p:cNvSpPr/>
          <p:nvPr/>
        </p:nvSpPr>
        <p:spPr>
          <a:xfrm>
            <a:off x="2450544" y="5814655"/>
            <a:ext cx="11343084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Match confirmation; save PIN if valid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1554004" y="6436162"/>
            <a:ext cx="179308" cy="899279"/>
          </a:xfrm>
          <a:prstGeom prst="roundRect">
            <a:avLst>
              <a:gd name="adj" fmla="val 56001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6" name="Text 14"/>
          <p:cNvSpPr/>
          <p:nvPr/>
        </p:nvSpPr>
        <p:spPr>
          <a:xfrm>
            <a:off x="2091928" y="6436162"/>
            <a:ext cx="2988469" cy="3734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 5</a:t>
            </a:r>
            <a:endParaRPr lang="en-US" sz="2350" dirty="0"/>
          </a:p>
        </p:txBody>
      </p:sp>
      <p:sp>
        <p:nvSpPr>
          <p:cNvPr id="17" name="Text 15"/>
          <p:cNvSpPr/>
          <p:nvPr/>
        </p:nvSpPr>
        <p:spPr>
          <a:xfrm>
            <a:off x="2091928" y="6953012"/>
            <a:ext cx="11701701" cy="3824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Handle errors with retry options</a:t>
            </a:r>
            <a:endParaRPr lang="en-US" sz="1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3798" y="1997154"/>
            <a:ext cx="12902803" cy="15425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Why Use C and Data Structures &amp; Algorithms (DSA)?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3798" y="4156710"/>
            <a:ext cx="3265408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 Language Strengths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3798" y="4789051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Low-level memory control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527018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Efficient execution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575131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Foundation for system programming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623929" y="4156710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Importance of DSA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7623929" y="4789051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Improves problem-solving skills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7623929" y="5270182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Optimizes code performance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5751314"/>
            <a:ext cx="6150293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3100"/>
              </a:lnSpc>
              <a:buSzPct val="100000"/>
              <a:buChar char="•"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Essential for complex applications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08538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3826788"/>
            <a:ext cx="10001012" cy="7712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6050"/>
              </a:lnSpc>
              <a:buNone/>
            </a:pPr>
            <a:r>
              <a:rPr lang="en-US" sz="485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Implementation Details Overview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3798" y="4968240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56370" y="5014496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5923" y="505301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Input Handling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5923" y="5586532"/>
            <a:ext cx="549509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Using scanf for PIN input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7469505" y="4968240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7562076" y="5014496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8271629" y="5053013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Validation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8271629" y="5586532"/>
            <a:ext cx="549509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Checking for exact 4 digit numeric input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3798" y="647497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56370" y="6521232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665923" y="65597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Storage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65923" y="7093268"/>
            <a:ext cx="549509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Temporary storage in variable for session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7469505" y="6474976"/>
            <a:ext cx="555308" cy="555308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15240">
            <a:solidFill>
              <a:srgbClr val="194A9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7562076" y="6521232"/>
            <a:ext cx="370165" cy="462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900"/>
              </a:lnSpc>
              <a:buNone/>
            </a:pPr>
            <a:r>
              <a:rPr lang="en-US" sz="2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4</a:t>
            </a:r>
            <a:endParaRPr lang="en-US" sz="2900" dirty="0"/>
          </a:p>
        </p:txBody>
      </p:sp>
      <p:sp>
        <p:nvSpPr>
          <p:cNvPr id="18" name="Text 15"/>
          <p:cNvSpPr/>
          <p:nvPr/>
        </p:nvSpPr>
        <p:spPr>
          <a:xfrm>
            <a:off x="8271629" y="6559748"/>
            <a:ext cx="3085386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Feedback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8271629" y="7093268"/>
            <a:ext cx="5495092" cy="3948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Console messages for success or error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293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07720" y="634603"/>
            <a:ext cx="7528560" cy="14423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50"/>
              </a:lnSpc>
              <a:buNone/>
            </a:pPr>
            <a:r>
              <a:rPr lang="en-US" sz="4500" dirty="0">
                <a:solidFill>
                  <a:srgbClr val="F5F0F0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Key Takeaways &amp; Next Steps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807720" y="2423041"/>
            <a:ext cx="519232" cy="519232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557695" y="2502337"/>
            <a:ext cx="3932039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Understand Input Validation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1557695" y="3001327"/>
            <a:ext cx="6778585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Essential for secure PIN handling</a:t>
            </a:r>
            <a:endParaRPr lang="en-US" sz="1800" dirty="0"/>
          </a:p>
        </p:txBody>
      </p:sp>
      <p:sp>
        <p:nvSpPr>
          <p:cNvPr id="7" name="Shape 4"/>
          <p:cNvSpPr/>
          <p:nvPr/>
        </p:nvSpPr>
        <p:spPr>
          <a:xfrm>
            <a:off x="807720" y="3832265"/>
            <a:ext cx="519232" cy="519232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557695" y="3911560"/>
            <a:ext cx="3666173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Practice Algorithm Design</a:t>
            </a:r>
            <a:endParaRPr lang="en-US" sz="2250" dirty="0"/>
          </a:p>
        </p:txBody>
      </p:sp>
      <p:sp>
        <p:nvSpPr>
          <p:cNvPr id="9" name="Text 6"/>
          <p:cNvSpPr/>
          <p:nvPr/>
        </p:nvSpPr>
        <p:spPr>
          <a:xfrm>
            <a:off x="1557695" y="4410551"/>
            <a:ext cx="6778585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Stepwise approach enhances clarity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807720" y="5241488"/>
            <a:ext cx="519232" cy="519232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557695" y="5320784"/>
            <a:ext cx="3352205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Explore C Programming</a:t>
            </a:r>
            <a:endParaRPr lang="en-US" sz="2250" dirty="0"/>
          </a:p>
        </p:txBody>
      </p:sp>
      <p:sp>
        <p:nvSpPr>
          <p:cNvPr id="12" name="Text 9"/>
          <p:cNvSpPr/>
          <p:nvPr/>
        </p:nvSpPr>
        <p:spPr>
          <a:xfrm>
            <a:off x="1557695" y="5819775"/>
            <a:ext cx="6778585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Foundation for system-level projects</a:t>
            </a:r>
            <a:endParaRPr lang="en-US" sz="1800" dirty="0"/>
          </a:p>
        </p:txBody>
      </p:sp>
      <p:sp>
        <p:nvSpPr>
          <p:cNvPr id="13" name="Shape 10"/>
          <p:cNvSpPr/>
          <p:nvPr/>
        </p:nvSpPr>
        <p:spPr>
          <a:xfrm>
            <a:off x="807720" y="6650712"/>
            <a:ext cx="519232" cy="519232"/>
          </a:xfrm>
          <a:prstGeom prst="roundRect">
            <a:avLst>
              <a:gd name="adj" fmla="val 18669"/>
            </a:avLst>
          </a:prstGeom>
          <a:solidFill>
            <a:srgbClr val="003180"/>
          </a:solidFill>
          <a:ln w="7620">
            <a:solidFill>
              <a:srgbClr val="194A99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557695" y="6730008"/>
            <a:ext cx="3571280" cy="360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5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Implement More Features</a:t>
            </a:r>
            <a:endParaRPr lang="en-US" sz="2250" dirty="0"/>
          </a:p>
        </p:txBody>
      </p:sp>
      <p:sp>
        <p:nvSpPr>
          <p:cNvPr id="15" name="Text 12"/>
          <p:cNvSpPr/>
          <p:nvPr/>
        </p:nvSpPr>
        <p:spPr>
          <a:xfrm>
            <a:off x="1557695" y="7228999"/>
            <a:ext cx="6778585" cy="3693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800" dirty="0">
                <a:solidFill>
                  <a:srgbClr val="E2E6E9"/>
                </a:solidFill>
                <a:latin typeface="Merriweather" pitchFamily="34" charset="0"/>
                <a:ea typeface="Merriweather" pitchFamily="34" charset="-122"/>
                <a:cs typeface="Merriweather" pitchFamily="34" charset="-120"/>
              </a:rPr>
              <a:t>Extend simulation with transactions, balance</a:t>
            </a:r>
            <a:endParaRPr lang="en-US" sz="1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